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Plus Jakarta Sans"/>
      <p:regular r:id="rId15"/>
      <p:bold r:id="rId16"/>
      <p:italic r:id="rId17"/>
      <p:boldItalic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0B79532-0613-46B6-824B-5DB54FCEC164}">
  <a:tblStyle styleId="{B0B79532-0613-46B6-824B-5DB54FCEC164}"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C22FB3B-842A-42E7-B887-00A7BD2880CD}"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WorkSans-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PlusJakartaSans-regular.fntdata"/><Relationship Id="rId14" Type="http://schemas.openxmlformats.org/officeDocument/2006/relationships/font" Target="fonts/Halant-bold.fntdata"/><Relationship Id="rId17" Type="http://schemas.openxmlformats.org/officeDocument/2006/relationships/font" Target="fonts/PlusJakartaSans-italic.fntdata"/><Relationship Id="rId16" Type="http://schemas.openxmlformats.org/officeDocument/2006/relationships/font" Target="fonts/PlusJakartaSans-bold.fntdata"/><Relationship Id="rId19" Type="http://schemas.openxmlformats.org/officeDocument/2006/relationships/font" Target="fonts/Inter-regular.fntdata"/><Relationship Id="rId18" Type="http://schemas.openxmlformats.org/officeDocument/2006/relationships/font" Target="fonts/PlusJakartaSans-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62ebc4777c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62ebc4777c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62ebc4777c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62ebc4777c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62ebc4777c_0_1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62ebc4777c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62ebc4777c_0_1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62ebc4777c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62ebc4777c_0_2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62ebc4777c_0_2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2754525" y="2359375"/>
            <a:ext cx="4397700" cy="20328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Plus Jakarta Sans"/>
                <a:ea typeface="Plus Jakarta Sans"/>
                <a:cs typeface="Plus Jakarta Sans"/>
                <a:sym typeface="Plus Jakarta Sans"/>
              </a:rPr>
              <a:t>Quantitative analysis involves the process of evaluating data that is shown visually through tables, charts, graphs, maps, and infographics. By analyzing patterns, conclusions can be drawn about behaviors, institutions, processes, and policies. Critical investigations also yield possible limitations for the data presented.</a:t>
            </a:r>
            <a:endParaRPr b="1" sz="1500">
              <a:solidFill>
                <a:schemeClr val="dk1"/>
              </a:solidFill>
              <a:latin typeface="Plus Jakarta Sans"/>
              <a:ea typeface="Plus Jakarta Sans"/>
              <a:cs typeface="Plus Jakarta Sans"/>
              <a:sym typeface="Plus Jakarta Sans"/>
            </a:endParaRPr>
          </a:p>
        </p:txBody>
      </p:sp>
      <p:sp>
        <p:nvSpPr>
          <p:cNvPr id="101" name="Google Shape;101;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Quantitative Analysis</a:t>
            </a:r>
            <a:endParaRPr sz="1500">
              <a:solidFill>
                <a:srgbClr val="000000"/>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536400" y="4878350"/>
            <a:ext cx="6699600" cy="19182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 Analyze the data presented in the following source. Then, answer the questions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a:t>
            </a:r>
            <a:r>
              <a:rPr b="1" lang="en" sz="1500">
                <a:solidFill>
                  <a:schemeClr val="dk1"/>
                </a:solidFill>
                <a:latin typeface="Inter"/>
                <a:ea typeface="Inter"/>
                <a:cs typeface="Inter"/>
                <a:sym typeface="Inter"/>
              </a:rPr>
              <a:t>3</a:t>
            </a:r>
            <a:r>
              <a:rPr b="1"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a:t>
            </a:r>
            <a:r>
              <a:rPr b="1" lang="en" sz="1500">
                <a:solidFill>
                  <a:schemeClr val="dk1"/>
                </a:solidFill>
                <a:latin typeface="Inter"/>
                <a:ea typeface="Inter"/>
                <a:cs typeface="Inter"/>
                <a:sym typeface="Inter"/>
              </a:rPr>
              <a:t>2</a:t>
            </a:r>
            <a:r>
              <a:rPr lang="en" sz="1500">
                <a:solidFill>
                  <a:schemeClr val="dk1"/>
                </a:solidFill>
                <a:latin typeface="Inter"/>
                <a:ea typeface="Inter"/>
                <a:cs typeface="Inter"/>
                <a:sym typeface="Inter"/>
              </a:rPr>
              <a:t>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a:t>
            </a:r>
            <a:r>
              <a:rPr b="1" lang="en" sz="1500">
                <a:solidFill>
                  <a:schemeClr val="dk1"/>
                </a:solidFill>
                <a:latin typeface="Inter"/>
                <a:ea typeface="Inter"/>
                <a:cs typeface="Inter"/>
                <a:sym typeface="Inter"/>
              </a:rPr>
              <a:t>1 </a:t>
            </a:r>
            <a:r>
              <a:rPr lang="en" sz="1500">
                <a:solidFill>
                  <a:schemeClr val="dk1"/>
                </a:solidFill>
                <a:latin typeface="Inter"/>
                <a:ea typeface="Inter"/>
                <a:cs typeface="Inter"/>
                <a:sym typeface="Inter"/>
              </a:rPr>
              <a:t>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a:t>
            </a:r>
            <a:r>
              <a:rPr b="1" lang="en" sz="1500">
                <a:solidFill>
                  <a:schemeClr val="dk1"/>
                </a:solidFill>
                <a:latin typeface="Inter"/>
                <a:ea typeface="Inter"/>
                <a:cs typeface="Inter"/>
                <a:sym typeface="Inter"/>
              </a:rPr>
              <a:t>0</a:t>
            </a:r>
            <a:r>
              <a:rPr lang="en" sz="1500">
                <a:solidFill>
                  <a:schemeClr val="dk1"/>
                </a:solidFill>
                <a:latin typeface="Inter"/>
                <a:ea typeface="Inter"/>
                <a:cs typeface="Inter"/>
                <a:sym typeface="Inter"/>
              </a:rPr>
              <a:t> points.</a:t>
            </a:r>
            <a:endParaRPr b="1" sz="1500">
              <a:solidFill>
                <a:schemeClr val="dk1"/>
              </a:solidFill>
              <a:latin typeface="Inter"/>
              <a:ea typeface="Inter"/>
              <a:cs typeface="Inter"/>
              <a:sym typeface="Inter"/>
            </a:endParaRPr>
          </a:p>
        </p:txBody>
      </p:sp>
      <p:pic>
        <p:nvPicPr>
          <p:cNvPr id="106" name="Google Shape;106;p25"/>
          <p:cNvPicPr preferRelativeResize="0"/>
          <p:nvPr/>
        </p:nvPicPr>
        <p:blipFill>
          <a:blip r:embed="rId5">
            <a:alphaModFix/>
          </a:blip>
          <a:stretch>
            <a:fillRect/>
          </a:stretch>
        </p:blipFill>
        <p:spPr>
          <a:xfrm>
            <a:off x="444475" y="2359387"/>
            <a:ext cx="1810200" cy="1810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Quantitative Analysis</a:t>
            </a:r>
            <a:endParaRPr sz="1900">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5" name="Google Shape;115;p26"/>
          <p:cNvGraphicFramePr/>
          <p:nvPr/>
        </p:nvGraphicFramePr>
        <p:xfrm>
          <a:off x="914159" y="883077"/>
          <a:ext cx="3000000" cy="3000000"/>
        </p:xfrm>
        <a:graphic>
          <a:graphicData uri="http://schemas.openxmlformats.org/drawingml/2006/table">
            <a:tbl>
              <a:tblPr>
                <a:noFill/>
                <a:tableStyleId>{B0B79532-0613-46B6-824B-5DB54FCEC164}</a:tableStyleId>
              </a:tblPr>
              <a:tblGrid>
                <a:gridCol w="3781575"/>
                <a:gridCol w="766150"/>
                <a:gridCol w="1417750"/>
              </a:tblGrid>
              <a:tr h="453450">
                <a:tc gridSpan="3">
                  <a:txBody>
                    <a:bodyPr/>
                    <a:lstStyle/>
                    <a:p>
                      <a:pPr indent="0" lvl="0" marL="0" rtl="0" algn="l">
                        <a:spcBef>
                          <a:spcPts val="0"/>
                        </a:spcBef>
                        <a:spcAft>
                          <a:spcPts val="0"/>
                        </a:spcAft>
                        <a:buNone/>
                      </a:pPr>
                      <a:r>
                        <a:rPr lang="en" sz="1500">
                          <a:solidFill>
                            <a:srgbClr val="000000"/>
                          </a:solidFill>
                          <a:latin typeface="Halant"/>
                          <a:ea typeface="Halant"/>
                          <a:cs typeface="Halant"/>
                          <a:sym typeface="Halant"/>
                        </a:rPr>
                        <a:t>Source: </a:t>
                      </a:r>
                      <a:r>
                        <a:rPr lang="en" sz="1500">
                          <a:latin typeface="Halant"/>
                          <a:ea typeface="Halant"/>
                          <a:cs typeface="Halant"/>
                          <a:sym typeface="Halant"/>
                        </a:rPr>
                        <a:t>Pew Research Center’s Forum on Religion &amp; Public Life</a:t>
                      </a:r>
                      <a:r>
                        <a:rPr lang="en" sz="1500">
                          <a:solidFill>
                            <a:srgbClr val="000000"/>
                          </a:solidFill>
                          <a:latin typeface="Halant"/>
                          <a:ea typeface="Halant"/>
                          <a:cs typeface="Halant"/>
                          <a:sym typeface="Halant"/>
                        </a:rPr>
                        <a:t>, “</a:t>
                      </a:r>
                      <a:r>
                        <a:rPr lang="en" sz="1500">
                          <a:latin typeface="Halant"/>
                          <a:ea typeface="Halant"/>
                          <a:cs typeface="Halant"/>
                          <a:sym typeface="Halant"/>
                        </a:rPr>
                        <a:t>Global Religious Landscape</a:t>
                      </a:r>
                      <a:r>
                        <a:rPr lang="en" sz="1500">
                          <a:solidFill>
                            <a:srgbClr val="000000"/>
                          </a:solidFill>
                          <a:latin typeface="Halant"/>
                          <a:ea typeface="Halant"/>
                          <a:cs typeface="Halant"/>
                          <a:sym typeface="Halant"/>
                        </a:rPr>
                        <a:t>,” </a:t>
                      </a:r>
                      <a:r>
                        <a:rPr lang="en" sz="1500">
                          <a:latin typeface="Halant"/>
                          <a:ea typeface="Halant"/>
                          <a:cs typeface="Halant"/>
                          <a:sym typeface="Halant"/>
                        </a:rPr>
                        <a:t>December 2012.</a:t>
                      </a:r>
                      <a:endParaRPr sz="1500">
                        <a:solidFill>
                          <a:srgbClr val="000000"/>
                        </a:solidFill>
                        <a:highlight>
                          <a:srgbClr val="FFFFFF"/>
                        </a:highlight>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c hMerge="1"/>
              </a:tr>
              <a:tr h="3730425">
                <a:tc gridSpan="3">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   </a:t>
                      </a:r>
                      <a:r>
                        <a:rPr lang="en" sz="1300">
                          <a:latin typeface="Work Sans"/>
                          <a:ea typeface="Work Sans"/>
                          <a:cs typeface="Work Sans"/>
                          <a:sym typeface="Work Sans"/>
                        </a:rPr>
                        <a:t>                                </a:t>
                      </a:r>
                      <a:endParaRPr sz="1300">
                        <a:solidFill>
                          <a:srgbClr val="000000"/>
                        </a:solidFill>
                        <a:highlight>
                          <a:srgbClr val="FFFFFF"/>
                        </a:highlight>
                        <a:latin typeface="Work Sans"/>
                        <a:ea typeface="Work Sans"/>
                        <a:cs typeface="Work Sans"/>
                        <a:sym typeface="Work Sans"/>
                      </a:endParaRPr>
                    </a:p>
                  </a:txBody>
                  <a:tcPr marT="95800" marB="95800" marR="97175" marL="971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c hMerge="1"/>
              </a:tr>
              <a:tr h="2689000">
                <a:tc gridSpan="3">
                  <a:txBody>
                    <a:bodyPr/>
                    <a:lstStyle/>
                    <a:p>
                      <a:pPr indent="0" lvl="0" marL="0" rtl="0" algn="l">
                        <a:spcBef>
                          <a:spcPts val="0"/>
                        </a:spcBef>
                        <a:spcAft>
                          <a:spcPts val="0"/>
                        </a:spcAft>
                        <a:buNone/>
                      </a:pPr>
                      <a:r>
                        <a:rPr lang="en">
                          <a:solidFill>
                            <a:schemeClr val="dk1"/>
                          </a:solidFill>
                          <a:latin typeface="Inter"/>
                          <a:ea typeface="Inter"/>
                          <a:cs typeface="Inter"/>
                          <a:sym typeface="Inter"/>
                        </a:rPr>
                        <a:t>Note: The “other religions” category is diverse and comprises groups not classified elsewhere. This category includes followers of religions that are not usually measured in surveys and censuses in most countries: the Baha’i faith, Daoism, Jainism, Shintoism, Sikhism, Tenrikyo, Wicca, and many others. </a:t>
                      </a:r>
                      <a:endParaRPr>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rPr lang="en">
                          <a:solidFill>
                            <a:schemeClr val="dk1"/>
                          </a:solidFill>
                          <a:latin typeface="Inter"/>
                          <a:ea typeface="Inter"/>
                          <a:cs typeface="Inter"/>
                          <a:sym typeface="Inter"/>
                        </a:rPr>
                        <a:t>Adherents of Taoism (also known as Daoism) live predominantly in China and Taiwan. The World Religion Database estimates there are more than 8 million Daoists.</a:t>
                      </a:r>
                      <a:endParaRPr>
                        <a:latin typeface="Inter"/>
                        <a:ea typeface="Inter"/>
                        <a:cs typeface="Inter"/>
                        <a:sym typeface="Inter"/>
                      </a:endParaRPr>
                    </a:p>
                  </a:txBody>
                  <a:tcPr marT="95800" marB="95800" marR="97175" marL="971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c hMerge="1"/>
              </a:tr>
            </a:tbl>
          </a:graphicData>
        </a:graphic>
      </p:graphicFrame>
      <p:pic>
        <p:nvPicPr>
          <p:cNvPr id="116" name="Google Shape;116;p26"/>
          <p:cNvPicPr preferRelativeResize="0"/>
          <p:nvPr/>
        </p:nvPicPr>
        <p:blipFill rotWithShape="1">
          <a:blip r:embed="rId4">
            <a:alphaModFix/>
          </a:blip>
          <a:srcRect b="7355" l="0" r="0" t="0"/>
          <a:stretch/>
        </p:blipFill>
        <p:spPr>
          <a:xfrm>
            <a:off x="1053663" y="1640525"/>
            <a:ext cx="5665075" cy="43327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Quantitative Analysis</a:t>
            </a:r>
            <a:endParaRPr sz="1900">
              <a:latin typeface="Halant"/>
              <a:ea typeface="Halant"/>
              <a:cs typeface="Halant"/>
              <a:sym typeface="Halant"/>
            </a:endParaRPr>
          </a:p>
        </p:txBody>
      </p:sp>
      <p:pic>
        <p:nvPicPr>
          <p:cNvPr id="122" name="Google Shape;12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5" name="Google Shape;125;p27"/>
          <p:cNvSpPr txBox="1"/>
          <p:nvPr/>
        </p:nvSpPr>
        <p:spPr>
          <a:xfrm>
            <a:off x="860750" y="905725"/>
            <a:ext cx="5966100" cy="32283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Based on the information presented in the above source, select the statement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conclusion: </a:t>
            </a:r>
            <a:r>
              <a:rPr b="1" lang="en" sz="1500">
                <a:solidFill>
                  <a:schemeClr val="dk1"/>
                </a:solidFill>
                <a:highlight>
                  <a:schemeClr val="lt1"/>
                </a:highlight>
                <a:latin typeface="Inter"/>
                <a:ea typeface="Inter"/>
                <a:cs typeface="Inter"/>
                <a:sym typeface="Inter"/>
              </a:rPr>
              <a:t>Most modern-day practicing Daoists reside in Asia.</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Middle East-North Africa region has the fewest number of practitioners of other religions.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Most practicing Daoists live in China and Taiwan.</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Asia-Pacific region has more than 51 million practitioners of ‘other religions’.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Middle East has the least religious diversity.</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startAt="2"/>
            </a:pPr>
            <a:r>
              <a:rPr lang="en" sz="1500">
                <a:solidFill>
                  <a:schemeClr val="dk1"/>
                </a:solidFill>
                <a:highlight>
                  <a:schemeClr val="lt1"/>
                </a:highlight>
                <a:latin typeface="Inter"/>
                <a:ea typeface="Inter"/>
                <a:cs typeface="Inter"/>
                <a:sym typeface="Inter"/>
              </a:rPr>
              <a:t>Justify your choice in the space below.</a:t>
            </a:r>
            <a:endParaRPr b="1" sz="15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chemeClr val="lt1"/>
              </a:highlight>
              <a:latin typeface="Work Sans"/>
              <a:ea typeface="Work Sans"/>
              <a:cs typeface="Work Sans"/>
              <a:sym typeface="Work Sans"/>
            </a:endParaRPr>
          </a:p>
        </p:txBody>
      </p:sp>
      <p:sp>
        <p:nvSpPr>
          <p:cNvPr id="126" name="Google Shape;126;p27"/>
          <p:cNvSpPr txBox="1"/>
          <p:nvPr/>
        </p:nvSpPr>
        <p:spPr>
          <a:xfrm>
            <a:off x="860750" y="4836263"/>
            <a:ext cx="5966100" cy="38952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a:t>
            </a:r>
            <a:r>
              <a:rPr lang="en" sz="1900">
                <a:latin typeface="Halant"/>
                <a:ea typeface="Halant"/>
                <a:cs typeface="Halant"/>
                <a:sym typeface="Halant"/>
              </a:rPr>
              <a:t>Formative Assessment: Quantitative Analysis</a:t>
            </a:r>
            <a:endParaRPr sz="1900">
              <a:latin typeface="Halant"/>
              <a:ea typeface="Halant"/>
              <a:cs typeface="Halant"/>
              <a:sym typeface="Halant"/>
            </a:endParaRPr>
          </a:p>
        </p:txBody>
      </p:sp>
      <p:pic>
        <p:nvPicPr>
          <p:cNvPr id="132" name="Google Shape;132;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4" name="Google Shape;13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5" name="Google Shape;135;p28"/>
          <p:cNvSpPr txBox="1"/>
          <p:nvPr/>
        </p:nvSpPr>
        <p:spPr>
          <a:xfrm>
            <a:off x="860750" y="5173700"/>
            <a:ext cx="5966100" cy="35964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
        <p:nvSpPr>
          <p:cNvPr id="136" name="Google Shape;136;p28"/>
          <p:cNvSpPr txBox="1"/>
          <p:nvPr/>
        </p:nvSpPr>
        <p:spPr>
          <a:xfrm>
            <a:off x="860750" y="879025"/>
            <a:ext cx="5966100" cy="32283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Based on the information presented in the above source, select the statement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conclusion: </a:t>
            </a:r>
            <a:r>
              <a:rPr b="1" lang="en" sz="1500">
                <a:solidFill>
                  <a:schemeClr val="dk1"/>
                </a:solidFill>
                <a:highlight>
                  <a:schemeClr val="lt1"/>
                </a:highlight>
                <a:latin typeface="Inter"/>
                <a:ea typeface="Inter"/>
                <a:cs typeface="Inter"/>
                <a:sym typeface="Inter"/>
              </a:rPr>
              <a:t>Most modern-day practicing Daoists reside in Asia.</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Middle East-North Africa region has the fewest number of practitioners of other religions. </a:t>
            </a:r>
            <a:r>
              <a:rPr b="1" lang="en" sz="1300">
                <a:solidFill>
                  <a:srgbClr val="FCFCFC"/>
                </a:solidFill>
                <a:highlight>
                  <a:schemeClr val="accent1"/>
                </a:highlight>
                <a:latin typeface="Inter"/>
                <a:ea typeface="Inter"/>
                <a:cs typeface="Inter"/>
                <a:sym typeface="Inter"/>
              </a:rPr>
              <a:t>(1 point)</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Most practicing Daoists live in China and Taiwan.     </a:t>
            </a:r>
            <a:r>
              <a:rPr b="1" lang="en" sz="1300">
                <a:solidFill>
                  <a:srgbClr val="FCFCFC"/>
                </a:solidFill>
                <a:highlight>
                  <a:schemeClr val="accent1"/>
                </a:highlight>
                <a:latin typeface="Inter"/>
                <a:ea typeface="Inter"/>
                <a:cs typeface="Inter"/>
                <a:sym typeface="Inter"/>
              </a:rPr>
              <a:t>(3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Asia-Pacific region has more than 51 million practitioners of ‘other religions’. </a:t>
            </a:r>
            <a:r>
              <a:rPr b="1" lang="en" sz="1300">
                <a:solidFill>
                  <a:srgbClr val="FCFCFC"/>
                </a:solidFill>
                <a:highlight>
                  <a:schemeClr val="accent1"/>
                </a:highlight>
                <a:latin typeface="Inter"/>
                <a:ea typeface="Inter"/>
                <a:cs typeface="Inter"/>
                <a:sym typeface="Inter"/>
              </a:rPr>
              <a:t>(2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Middle East has the least religious diversity.      </a:t>
            </a:r>
            <a:r>
              <a:rPr b="1" lang="en" sz="1300">
                <a:solidFill>
                  <a:srgbClr val="FCFCFC"/>
                </a:solidFill>
                <a:highlight>
                  <a:schemeClr val="accent1"/>
                </a:highlight>
                <a:latin typeface="Inter"/>
                <a:ea typeface="Inter"/>
                <a:cs typeface="Inter"/>
                <a:sym typeface="Inter"/>
              </a:rPr>
              <a:t>(0 points)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startAt="2"/>
            </a:pPr>
            <a:r>
              <a:rPr lang="en" sz="1500">
                <a:solidFill>
                  <a:schemeClr val="dk1"/>
                </a:solidFill>
                <a:highlight>
                  <a:schemeClr val="lt1"/>
                </a:highlight>
                <a:latin typeface="Inter"/>
                <a:ea typeface="Inter"/>
                <a:cs typeface="Inter"/>
                <a:sym typeface="Inter"/>
              </a:rPr>
              <a:t>Justify your choice in the space below.</a:t>
            </a:r>
            <a:endParaRPr b="1" sz="15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500">
                <a:solidFill>
                  <a:schemeClr val="accent1"/>
                </a:solidFill>
                <a:latin typeface="Inter"/>
                <a:ea typeface="Inter"/>
                <a:cs typeface="Inter"/>
                <a:sym typeface="Inter"/>
              </a:rPr>
              <a:t>Choice B, worth 3 points, is the best statement to support the claim as it offers the clearest connection between the statement itself and the information presented in the source note and image. Choice C (2 points) is also a good supporting statement as it is the only region with more than 8 million practitioners of ‘other religions’ and the source specifically highlights that there are more than 8 million modern day Daoists. Choice A does not have the data-based support of the other choices, but it does logically make sense that the religion’s region  of origin would have most of its adherents and thus is worth 1 point. </a:t>
            </a:r>
            <a:r>
              <a:rPr b="1" lang="en" sz="1500">
                <a:solidFill>
                  <a:schemeClr val="accent1"/>
                </a:solidFill>
                <a:latin typeface="Inter"/>
                <a:ea typeface="Inter"/>
                <a:cs typeface="Inter"/>
                <a:sym typeface="Inter"/>
              </a:rPr>
              <a:t>Lastly. Choice D is implied by the map, but does not support the conclusion, so is worth 0 points</a:t>
            </a:r>
            <a:endParaRPr b="1" sz="1500">
              <a:solidFill>
                <a:schemeClr val="accent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chemeClr val="lt1"/>
              </a:highlight>
              <a:latin typeface="Work Sans"/>
              <a:ea typeface="Work Sans"/>
              <a:cs typeface="Work Sans"/>
              <a:sym typeface="Work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9"/>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142" name="Google Shape;142;p29"/>
          <p:cNvGraphicFramePr/>
          <p:nvPr/>
        </p:nvGraphicFramePr>
        <p:xfrm>
          <a:off x="969478" y="1521929"/>
          <a:ext cx="3000000" cy="3000000"/>
        </p:xfrm>
        <a:graphic>
          <a:graphicData uri="http://schemas.openxmlformats.org/drawingml/2006/table">
            <a:tbl>
              <a:tblPr>
                <a:noFill/>
                <a:tableStyleId>{FC22FB3B-842A-42E7-B887-00A7BD2880CD}</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B)</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3" name="Google Shape;143;p29"/>
          <p:cNvSpPr txBox="1"/>
          <p:nvPr/>
        </p:nvSpPr>
        <p:spPr>
          <a:xfrm>
            <a:off x="1250456" y="38695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144" name="Google Shape;144;p29"/>
          <p:cNvGraphicFramePr/>
          <p:nvPr/>
        </p:nvGraphicFramePr>
        <p:xfrm>
          <a:off x="559991" y="4439260"/>
          <a:ext cx="3000000" cy="3000000"/>
        </p:xfrm>
        <a:graphic>
          <a:graphicData uri="http://schemas.openxmlformats.org/drawingml/2006/table">
            <a:tbl>
              <a:tblPr>
                <a:noFill/>
                <a:tableStyleId>{FC22FB3B-842A-42E7-B887-00A7BD2880CD}</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latin typeface="Inter"/>
                          <a:ea typeface="Inter"/>
                          <a:cs typeface="Inter"/>
                          <a:sym typeface="Inter"/>
                        </a:rPr>
                        <a:t>Student thoroughly justifies their choice of the </a:t>
                      </a:r>
                      <a:r>
                        <a:rPr i="1" lang="en" sz="1300">
                          <a:latin typeface="Inter"/>
                          <a:ea typeface="Inter"/>
                          <a:cs typeface="Inter"/>
                          <a:sym typeface="Inter"/>
                        </a:rPr>
                        <a:t>best</a:t>
                      </a:r>
                      <a:r>
                        <a:rPr lang="en" sz="1300">
                          <a:latin typeface="Inter"/>
                          <a:ea typeface="Inter"/>
                          <a:cs typeface="Inter"/>
                          <a:sym typeface="Inter"/>
                        </a:rPr>
                        <a:t> statement—which is worth three points as shown on the teacher key—that supports the claim.</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latin typeface="Inter"/>
                          <a:ea typeface="Inter"/>
                          <a:cs typeface="Inter"/>
                          <a:sym typeface="Inter"/>
                        </a:rPr>
                        <a:t>Student thoroughly justifies their choice of either the 1 or 2 point option from the WMC question. </a:t>
                      </a:r>
                      <a:endParaRPr sz="13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latin typeface="Inter"/>
                          <a:ea typeface="Inter"/>
                          <a:cs typeface="Inter"/>
                          <a:sym typeface="Inter"/>
                        </a:rPr>
                        <a:t>OR</a:t>
                      </a:r>
                      <a:endParaRPr sz="13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latin typeface="Inter"/>
                          <a:ea typeface="Inter"/>
                          <a:cs typeface="Inter"/>
                          <a:sym typeface="Inter"/>
                        </a:rPr>
                        <a:t>Student’s justification of the 3 point option needs deeper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latin typeface="Inter"/>
                          <a:ea typeface="Inter"/>
                          <a:cs typeface="Inter"/>
                          <a:sym typeface="Inter"/>
                        </a:rPr>
                        <a:t>Student’s justification of their choice (either the 1 or 2 point option) lacks deep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latin typeface="Inter"/>
                          <a:ea typeface="Inter"/>
                          <a:cs typeface="Inter"/>
                          <a:sym typeface="Inter"/>
                        </a:rPr>
                        <a:t>Student either makes no attempt to justify their choice OR try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5" name="Google Shape;145;p29"/>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146" name="Google Shape;146;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Quantitative Analysis</a:t>
            </a:r>
            <a:endParaRPr sz="1900">
              <a:latin typeface="Halant"/>
              <a:ea typeface="Halant"/>
              <a:cs typeface="Halant"/>
              <a:sym typeface="Halant"/>
            </a:endParaRPr>
          </a:p>
        </p:txBody>
      </p:sp>
      <p:pic>
        <p:nvPicPr>
          <p:cNvPr id="147" name="Google Shape;147;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